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</p:sldMasterIdLst>
  <p:notesMasterIdLst>
    <p:notesMasterId r:id="rId17"/>
  </p:notesMasterIdLst>
  <p:sldIdLst>
    <p:sldId id="256" r:id="rId3"/>
    <p:sldId id="260" r:id="rId4"/>
    <p:sldId id="259" r:id="rId5"/>
    <p:sldId id="261" r:id="rId6"/>
    <p:sldId id="262" r:id="rId7"/>
    <p:sldId id="263" r:id="rId8"/>
    <p:sldId id="266" r:id="rId9"/>
    <p:sldId id="264" r:id="rId10"/>
    <p:sldId id="269" r:id="rId11"/>
    <p:sldId id="268" r:id="rId12"/>
    <p:sldId id="270" r:id="rId13"/>
    <p:sldId id="271" r:id="rId14"/>
    <p:sldId id="272" r:id="rId15"/>
    <p:sldId id="25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8" autoAdjust="0"/>
    <p:restoredTop sz="94301" autoAdjust="0"/>
  </p:normalViewPr>
  <p:slideViewPr>
    <p:cSldViewPr>
      <p:cViewPr>
        <p:scale>
          <a:sx n="100" d="100"/>
          <a:sy n="100" d="100"/>
        </p:scale>
        <p:origin x="-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34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E0584-352D-46AC-B76B-10AD8260B47F}" type="datetimeFigureOut">
              <a:rPr lang="cs-CZ" smtClean="0"/>
              <a:pPr/>
              <a:t>10/9/13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332BF-42C6-40E2-9814-15DAB6F4C5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37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332BF-42C6-40E2-9814-15DAB6F4C5B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61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10/9/13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10/9/13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07503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57485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10/9/13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48880"/>
            <a:ext cx="4038600" cy="37772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2EEFC-3869-41B5-B9A9-C105DA4A895D}" type="datetimeFigureOut">
              <a:rPr lang="cs-CZ" smtClean="0"/>
              <a:pPr/>
              <a:t>10/9/13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2EEFC-3869-41B5-B9A9-C105DA4A895D}" type="datetimeFigureOut">
              <a:rPr lang="cs-CZ" smtClean="0"/>
              <a:pPr/>
              <a:t>10/9/13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A8DD-48BB-40D4-8650-4C348C5D6DE9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 descr="powerpoint_VR6_Page_3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powerpoint_VR6_Page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" y="276"/>
            <a:ext cx="9143632" cy="6857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geologických</a:t>
            </a:r>
            <a:r>
              <a:rPr lang="en-US" dirty="0" smtClean="0"/>
              <a:t> </a:t>
            </a:r>
            <a:r>
              <a:rPr lang="en-US" dirty="0" err="1" smtClean="0"/>
              <a:t>prací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1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/>
              <a:t>průzkum je možné začít provádět až po </a:t>
            </a:r>
            <a:r>
              <a:rPr lang="cs-CZ" u="sng" dirty="0"/>
              <a:t>schválení projektu geologických </a:t>
            </a:r>
            <a:r>
              <a:rPr lang="cs-CZ" u="sng" dirty="0" smtClean="0"/>
              <a:t>prací Krajským úřadem</a:t>
            </a:r>
          </a:p>
          <a:p>
            <a:pPr lvl="0"/>
            <a:endParaRPr lang="en-US" sz="2000" dirty="0" smtClean="0"/>
          </a:p>
          <a:p>
            <a:r>
              <a:rPr lang="cs-CZ" dirty="0"/>
              <a:t>projekt obsahující vrty </a:t>
            </a:r>
            <a:r>
              <a:rPr lang="cs-CZ" u="sng" dirty="0"/>
              <a:t>hlubší než 30m nebo vrty v celkové délce více než 100m </a:t>
            </a:r>
            <a:r>
              <a:rPr lang="cs-CZ" dirty="0"/>
              <a:t>musí organizace zaslat příslušnému krajskému úřadu nejméně 30 dnů před zahájením prací spojených se zásahem do pozemku.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 smtClean="0"/>
              <a:t>projekt </a:t>
            </a:r>
            <a:r>
              <a:rPr lang="cs-CZ" dirty="0"/>
              <a:t>geologických prací obsahuje zejména:</a:t>
            </a:r>
            <a:endParaRPr lang="en-US" sz="2000" dirty="0"/>
          </a:p>
          <a:p>
            <a:pPr lvl="1"/>
            <a:r>
              <a:rPr lang="cs-CZ" i="1" dirty="0"/>
              <a:t>sledovaný cíl </a:t>
            </a:r>
            <a:r>
              <a:rPr lang="cs-CZ" i="1" dirty="0" err="1"/>
              <a:t>geol</a:t>
            </a:r>
            <a:r>
              <a:rPr lang="cs-CZ" i="1" dirty="0"/>
              <a:t>. </a:t>
            </a:r>
            <a:r>
              <a:rPr lang="cs-CZ" i="1" dirty="0"/>
              <a:t>p</a:t>
            </a:r>
            <a:r>
              <a:rPr lang="cs-CZ" i="1" dirty="0" smtClean="0"/>
              <a:t>rací,</a:t>
            </a:r>
            <a:r>
              <a:rPr lang="en-US" sz="1800" dirty="0"/>
              <a:t> </a:t>
            </a:r>
            <a:r>
              <a:rPr lang="cs-CZ" i="1" dirty="0" smtClean="0"/>
              <a:t>metodický </a:t>
            </a:r>
            <a:r>
              <a:rPr lang="cs-CZ" i="1" dirty="0"/>
              <a:t>a technický </a:t>
            </a:r>
            <a:r>
              <a:rPr lang="cs-CZ" i="1" u="sng" dirty="0"/>
              <a:t>postup jejich odborného, racionálního a bezpečného </a:t>
            </a:r>
            <a:r>
              <a:rPr lang="cs-CZ" i="1" u="sng" dirty="0" smtClean="0"/>
              <a:t>provádění</a:t>
            </a:r>
            <a:r>
              <a:rPr lang="en-US" sz="1800" dirty="0"/>
              <a:t>,</a:t>
            </a:r>
            <a:r>
              <a:rPr lang="en-US" sz="1800" dirty="0" smtClean="0"/>
              <a:t> </a:t>
            </a:r>
            <a:r>
              <a:rPr lang="cs-CZ" i="1" dirty="0" smtClean="0"/>
              <a:t>rozpočet prací</a:t>
            </a:r>
          </a:p>
          <a:p>
            <a:pPr lvl="1"/>
            <a:endParaRPr lang="en-US" sz="1800" dirty="0"/>
          </a:p>
          <a:p>
            <a:pPr lvl="0"/>
            <a:endParaRPr lang="en-US" sz="2000" dirty="0"/>
          </a:p>
          <a:p>
            <a:pPr lvl="0"/>
            <a:r>
              <a:rPr lang="cs-CZ" dirty="0"/>
              <a:t>Krajský úřad vyhodnotí střety zájmů (ochrana přírody, spodních vod atd.) a může </a:t>
            </a:r>
            <a:r>
              <a:rPr lang="cs-CZ" u="sng" dirty="0"/>
              <a:t>nařídit zpracování dodatečného expertního posouzení</a:t>
            </a:r>
            <a:r>
              <a:rPr lang="cs-CZ" dirty="0"/>
              <a:t> (biologické hodnocení). Zahájení prací se v takové případě odkládá</a:t>
            </a:r>
            <a:r>
              <a:rPr lang="cs-CZ" dirty="0" smtClean="0"/>
              <a:t>.</a:t>
            </a:r>
          </a:p>
          <a:p>
            <a:pPr lvl="0"/>
            <a:endParaRPr lang="en-US" sz="2000" dirty="0"/>
          </a:p>
          <a:p>
            <a:pPr lvl="0"/>
            <a:r>
              <a:rPr lang="cs-CZ" dirty="0"/>
              <a:t>Schvalování by mělo probíhat ve správním řízení.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53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Povolení</a:t>
            </a:r>
            <a:r>
              <a:rPr lang="en-US" dirty="0" smtClean="0"/>
              <a:t> </a:t>
            </a:r>
            <a:r>
              <a:rPr lang="en-US" dirty="0" err="1" smtClean="0"/>
              <a:t>hornické</a:t>
            </a:r>
            <a:r>
              <a:rPr lang="en-US" dirty="0" smtClean="0"/>
              <a:t> </a:t>
            </a:r>
            <a:r>
              <a:rPr lang="en-US" dirty="0" err="1" smtClean="0"/>
              <a:t>činnosti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jen pro </a:t>
            </a:r>
            <a:r>
              <a:rPr lang="cs-CZ" dirty="0" smtClean="0"/>
              <a:t>některé geologické </a:t>
            </a:r>
            <a:r>
              <a:rPr lang="cs-CZ" dirty="0"/>
              <a:t>práce: </a:t>
            </a:r>
            <a:endParaRPr lang="en-US" sz="2000" dirty="0"/>
          </a:p>
          <a:p>
            <a:pPr lvl="2"/>
            <a:r>
              <a:rPr lang="cs-CZ" i="1" dirty="0"/>
              <a:t>„pro vyhledávání a průzkum důlními díly, a to </a:t>
            </a:r>
            <a:r>
              <a:rPr lang="cs-CZ" i="1" u="sng" dirty="0"/>
              <a:t>svislými důlními díly o </a:t>
            </a:r>
            <a:r>
              <a:rPr lang="cs-CZ" i="1" u="sng" dirty="0" smtClean="0"/>
              <a:t>hloubce </a:t>
            </a:r>
            <a:r>
              <a:rPr lang="cs-CZ" i="1" u="sng" dirty="0"/>
              <a:t>větší než 40 m</a:t>
            </a:r>
            <a:r>
              <a:rPr lang="cs-CZ" i="1" dirty="0"/>
              <a:t>, vodorovnými či úklonnými důlními díly o délce </a:t>
            </a:r>
            <a:r>
              <a:rPr lang="cs-CZ" i="1" dirty="0" smtClean="0"/>
              <a:t>větší </a:t>
            </a:r>
            <a:r>
              <a:rPr lang="cs-CZ" i="1" dirty="0"/>
              <a:t>než 100 m, </a:t>
            </a:r>
            <a:endParaRPr lang="en-US" sz="1200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správní </a:t>
            </a:r>
            <a:r>
              <a:rPr lang="cs-CZ" dirty="0"/>
              <a:t>řízení vedené Českým (obvodní) báňským úřadem</a:t>
            </a:r>
            <a:endParaRPr lang="en-US" sz="2000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povolení </a:t>
            </a:r>
            <a:r>
              <a:rPr lang="cs-CZ" dirty="0"/>
              <a:t>může být vydáno pouze organizaci, která má oprávnění k provádění hornické činnosti (stejně jako stanovení průzkumných území)</a:t>
            </a:r>
            <a:endParaRPr lang="en-US" sz="2000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Účastníci </a:t>
            </a:r>
            <a:r>
              <a:rPr lang="cs-CZ" dirty="0"/>
              <a:t>řízení:</a:t>
            </a:r>
            <a:endParaRPr lang="en-US" sz="2000" dirty="0"/>
          </a:p>
          <a:p>
            <a:pPr lvl="1"/>
            <a:r>
              <a:rPr lang="cs-CZ" dirty="0"/>
              <a:t>Žadatel</a:t>
            </a:r>
            <a:endParaRPr lang="en-US" sz="1800" dirty="0"/>
          </a:p>
          <a:p>
            <a:pPr lvl="1"/>
            <a:r>
              <a:rPr lang="cs-CZ" dirty="0"/>
              <a:t>Vlastníci dotčených nemovitostí</a:t>
            </a:r>
            <a:endParaRPr lang="en-US" sz="1800" dirty="0"/>
          </a:p>
          <a:p>
            <a:pPr lvl="1"/>
            <a:r>
              <a:rPr lang="cs-CZ" dirty="0"/>
              <a:t>Obec, na jejímž území se povoluje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0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Vstupy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cizí</a:t>
            </a:r>
            <a:r>
              <a:rPr lang="en-US" dirty="0" smtClean="0"/>
              <a:t> </a:t>
            </a:r>
            <a:r>
              <a:rPr lang="en-US" dirty="0" err="1" smtClean="0"/>
              <a:t>nemovitosti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v případě průzkumných geologických prací, spojených se zásahem do pozemku musí být </a:t>
            </a:r>
            <a:r>
              <a:rPr lang="cs-CZ" u="sng" dirty="0"/>
              <a:t>s vlastníkem</a:t>
            </a:r>
            <a:r>
              <a:rPr lang="cs-CZ" dirty="0"/>
              <a:t> (tj. </a:t>
            </a:r>
            <a:r>
              <a:rPr lang="cs-CZ" dirty="0" err="1"/>
              <a:t>např</a:t>
            </a:r>
            <a:r>
              <a:rPr lang="cs-CZ" dirty="0"/>
              <a:t> i obcí) </a:t>
            </a:r>
            <a:r>
              <a:rPr lang="cs-CZ" u="sng" dirty="0"/>
              <a:t>uzavřena písemná dohoda o provádění prací</a:t>
            </a:r>
            <a:r>
              <a:rPr lang="cs-CZ" dirty="0"/>
              <a:t>, která se může týkat:</a:t>
            </a:r>
            <a:endParaRPr lang="en-US" sz="2000" dirty="0"/>
          </a:p>
          <a:p>
            <a:pPr lvl="1"/>
            <a:r>
              <a:rPr lang="cs-CZ" dirty="0"/>
              <a:t> </a:t>
            </a:r>
            <a:r>
              <a:rPr lang="cs-CZ" i="1" dirty="0"/>
              <a:t>zřizování pracovišť</a:t>
            </a:r>
            <a:r>
              <a:rPr lang="cs-CZ" i="1" dirty="0" smtClean="0"/>
              <a:t>, přístupových </a:t>
            </a:r>
            <a:r>
              <a:rPr lang="cs-CZ" i="1" dirty="0"/>
              <a:t>cest, </a:t>
            </a:r>
            <a:r>
              <a:rPr lang="cs-CZ" i="1" dirty="0" smtClean="0"/>
              <a:t>přívodu </a:t>
            </a:r>
            <a:r>
              <a:rPr lang="cs-CZ" i="1" dirty="0"/>
              <a:t>vody a energie</a:t>
            </a:r>
            <a:r>
              <a:rPr lang="cs-CZ" i="1" dirty="0" smtClean="0"/>
              <a:t>,</a:t>
            </a:r>
            <a:r>
              <a:rPr lang="en-US" sz="1800" dirty="0"/>
              <a:t> </a:t>
            </a:r>
            <a:r>
              <a:rPr lang="cs-CZ" i="1" dirty="0" smtClean="0"/>
              <a:t>odstraňování porostů</a:t>
            </a:r>
            <a:r>
              <a:rPr lang="en-US" sz="1800" dirty="0" smtClean="0"/>
              <a:t>, </a:t>
            </a:r>
            <a:r>
              <a:rPr lang="cs-CZ" i="1" dirty="0" smtClean="0"/>
              <a:t>úpravy </a:t>
            </a:r>
            <a:r>
              <a:rPr lang="cs-CZ" i="1" dirty="0"/>
              <a:t>zemědělské </a:t>
            </a:r>
            <a:r>
              <a:rPr lang="cs-CZ" i="1" dirty="0" smtClean="0"/>
              <a:t>půdy</a:t>
            </a:r>
          </a:p>
          <a:p>
            <a:pPr lvl="1"/>
            <a:endParaRPr lang="en-US" sz="1800" dirty="0"/>
          </a:p>
          <a:p>
            <a:pPr lvl="0"/>
            <a:r>
              <a:rPr lang="cs-CZ" dirty="0"/>
              <a:t>nedojde-li k dohodě, </a:t>
            </a:r>
            <a:r>
              <a:rPr lang="cs-CZ" u="sng" dirty="0"/>
              <a:t>rozhodne krajský úřad o omezení vlastnických práv</a:t>
            </a:r>
            <a:r>
              <a:rPr lang="cs-CZ" dirty="0"/>
              <a:t> uložením povinnosti strpět provedení geologických </a:t>
            </a:r>
            <a:r>
              <a:rPr lang="cs-CZ" dirty="0" smtClean="0"/>
              <a:t>prací</a:t>
            </a:r>
          </a:p>
          <a:p>
            <a:pPr lvl="0"/>
            <a:endParaRPr lang="en-US" sz="2000" dirty="0"/>
          </a:p>
          <a:p>
            <a:pPr lvl="0"/>
            <a:r>
              <a:rPr lang="cs-CZ" dirty="0"/>
              <a:t>takové rozhodnutí lze vydat pouze:</a:t>
            </a:r>
            <a:endParaRPr lang="en-US" sz="2000" dirty="0"/>
          </a:p>
          <a:p>
            <a:pPr lvl="1"/>
            <a:r>
              <a:rPr lang="cs-CZ" i="1" dirty="0"/>
              <a:t>ve veřejném </a:t>
            </a:r>
            <a:r>
              <a:rPr lang="cs-CZ" i="1" dirty="0" smtClean="0"/>
              <a:t>zájmu</a:t>
            </a:r>
            <a:r>
              <a:rPr lang="en-US" sz="1800" dirty="0" smtClean="0"/>
              <a:t>, </a:t>
            </a:r>
            <a:r>
              <a:rPr lang="cs-CZ" i="1" dirty="0" smtClean="0"/>
              <a:t>v</a:t>
            </a:r>
            <a:r>
              <a:rPr lang="cs-CZ" i="1" dirty="0"/>
              <a:t> souladu se státní surovinovou </a:t>
            </a:r>
            <a:r>
              <a:rPr lang="cs-CZ" i="1" dirty="0" smtClean="0"/>
              <a:t>politikou</a:t>
            </a:r>
            <a:r>
              <a:rPr lang="en-US" sz="1800" dirty="0" smtClean="0"/>
              <a:t>, </a:t>
            </a:r>
            <a:r>
              <a:rPr lang="cs-CZ" i="1" dirty="0" smtClean="0"/>
              <a:t>v</a:t>
            </a:r>
            <a:r>
              <a:rPr lang="cs-CZ" i="1" dirty="0"/>
              <a:t> nezbytném </a:t>
            </a:r>
            <a:r>
              <a:rPr lang="cs-CZ" i="1" dirty="0" smtClean="0"/>
              <a:t>rozsahu</a:t>
            </a:r>
            <a:r>
              <a:rPr lang="en-US" sz="1800" dirty="0" smtClean="0"/>
              <a:t>, </a:t>
            </a:r>
            <a:r>
              <a:rPr lang="cs-CZ" i="1" dirty="0" smtClean="0"/>
              <a:t>na </a:t>
            </a:r>
            <a:r>
              <a:rPr lang="cs-CZ" i="1" dirty="0"/>
              <a:t>dobu </a:t>
            </a:r>
            <a:r>
              <a:rPr lang="cs-CZ" i="1" dirty="0" smtClean="0"/>
              <a:t>určitou</a:t>
            </a:r>
            <a:r>
              <a:rPr lang="en-US" sz="1800" dirty="0" smtClean="0"/>
              <a:t>, </a:t>
            </a:r>
            <a:r>
              <a:rPr lang="cs-CZ" i="1" dirty="0" smtClean="0"/>
              <a:t>za náhradu</a:t>
            </a:r>
          </a:p>
          <a:p>
            <a:pPr lvl="1"/>
            <a:endParaRPr lang="en-US" sz="1800" dirty="0"/>
          </a:p>
          <a:p>
            <a:pPr lvl="0"/>
            <a:r>
              <a:rPr lang="cs-CZ" dirty="0"/>
              <a:t>rozhodnutí vydává krajský úřad ve správním řízení, tj. lze se proti němu </a:t>
            </a:r>
            <a:r>
              <a:rPr lang="cs-CZ" u="sng" dirty="0"/>
              <a:t>odvolat případně podat žalobu k soudu</a:t>
            </a:r>
            <a:r>
              <a:rPr lang="cs-CZ" dirty="0"/>
              <a:t>.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4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Poplatky</a:t>
            </a:r>
            <a:r>
              <a:rPr lang="en-US" dirty="0" smtClean="0"/>
              <a:t> </a:t>
            </a:r>
            <a:r>
              <a:rPr lang="en-US" dirty="0" err="1" smtClean="0"/>
              <a:t>obcím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geologický</a:t>
            </a:r>
            <a:r>
              <a:rPr lang="en-US" dirty="0" smtClean="0"/>
              <a:t> </a:t>
            </a:r>
            <a:r>
              <a:rPr lang="en-US" dirty="0" err="1" smtClean="0"/>
              <a:t>průzkum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poplatky jsou </a:t>
            </a:r>
            <a:r>
              <a:rPr lang="cs-CZ" u="sng" dirty="0"/>
              <a:t>příjmem </a:t>
            </a:r>
            <a:r>
              <a:rPr lang="cs-CZ" u="sng" dirty="0" smtClean="0"/>
              <a:t>obcí</a:t>
            </a:r>
          </a:p>
          <a:p>
            <a:endParaRPr lang="en-US" sz="2000" dirty="0"/>
          </a:p>
          <a:p>
            <a:pPr lvl="0"/>
            <a:r>
              <a:rPr lang="cs-CZ" dirty="0"/>
              <a:t>poplatky podle </a:t>
            </a:r>
            <a:r>
              <a:rPr lang="cs-CZ" u="sng" dirty="0"/>
              <a:t>zák. č. 62/1988 Sb., o geologických pracích</a:t>
            </a:r>
            <a:r>
              <a:rPr lang="cs-CZ" dirty="0"/>
              <a:t>:</a:t>
            </a:r>
            <a:endParaRPr lang="en-US" sz="2000" dirty="0"/>
          </a:p>
          <a:p>
            <a:pPr lvl="1"/>
            <a:r>
              <a:rPr lang="cs-CZ" i="1" dirty="0"/>
              <a:t>po vydání rozhodnutí</a:t>
            </a:r>
            <a:endParaRPr lang="en-US" sz="1800" dirty="0"/>
          </a:p>
          <a:p>
            <a:pPr lvl="1"/>
            <a:r>
              <a:rPr lang="cs-CZ" i="1" dirty="0"/>
              <a:t>v prvním roce 2000 Kč za každý započatý rok a km2</a:t>
            </a:r>
            <a:endParaRPr lang="en-US" sz="1800" dirty="0"/>
          </a:p>
          <a:p>
            <a:pPr lvl="1"/>
            <a:r>
              <a:rPr lang="cs-CZ" i="1" dirty="0"/>
              <a:t>na každý další rok se zvyšuje p 1000 Kč na </a:t>
            </a:r>
            <a:r>
              <a:rPr lang="cs-CZ" i="1" dirty="0" smtClean="0"/>
              <a:t>km2</a:t>
            </a:r>
          </a:p>
          <a:p>
            <a:pPr lvl="1"/>
            <a:endParaRPr lang="en-US" sz="1800" dirty="0"/>
          </a:p>
          <a:p>
            <a:pPr lvl="0"/>
            <a:r>
              <a:rPr lang="cs-CZ" dirty="0"/>
              <a:t>poplatky podle </a:t>
            </a:r>
            <a:r>
              <a:rPr lang="cs-CZ" u="sng" dirty="0"/>
              <a:t>zák. č. 18/1997 Sb., atomového zákona</a:t>
            </a:r>
            <a:endParaRPr lang="en-US" sz="2000" dirty="0"/>
          </a:p>
          <a:p>
            <a:pPr lvl="1"/>
            <a:r>
              <a:rPr lang="cs-CZ" dirty="0"/>
              <a:t>max. 4 mil Kč. ročně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2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owerpoint_VR6_Page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05212" y="1844824"/>
            <a:ext cx="2956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   Mgr. Pavel Doucha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     pavel.doucha@aksikola.cz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powerpoint_VR6_Page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" y="138"/>
            <a:ext cx="9143632" cy="6857724"/>
          </a:xfrm>
          <a:prstGeom prst="rect">
            <a:avLst/>
          </a:prstGeom>
        </p:spPr>
      </p:pic>
      <p:sp>
        <p:nvSpPr>
          <p:cNvPr id="5" name="Nadpis 3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cs-CZ" sz="7200" dirty="0" smtClean="0">
                <a:solidFill>
                  <a:schemeClr val="bg1">
                    <a:lumMod val="75000"/>
                  </a:schemeClr>
                </a:solidFill>
              </a:rPr>
              <a:t>Jak ovlivnit povolování úložiště</a:t>
            </a:r>
            <a:r>
              <a:rPr lang="cs-CZ" sz="72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cs-CZ" sz="72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7200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cs-CZ" sz="72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i="1" dirty="0" smtClean="0">
                <a:solidFill>
                  <a:schemeClr val="bg1">
                    <a:lumMod val="75000"/>
                  </a:schemeClr>
                </a:solidFill>
              </a:rPr>
              <a:t>z pozice dotčených obcí a sdružení</a:t>
            </a:r>
            <a:endParaRPr lang="cs-CZ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Ekologický právní servis + Advokátní kancelář </a:t>
            </a:r>
            <a:r>
              <a:rPr lang="cs-CZ" dirty="0" smtClean="0"/>
              <a:t>Šikola  a partneři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Pomáhá obcím a sdružením již 13 let:</a:t>
            </a:r>
          </a:p>
          <a:p>
            <a:pPr lvl="1"/>
            <a:r>
              <a:rPr lang="cs-CZ" dirty="0" smtClean="0"/>
              <a:t>Formulace otázek v místní referendech, právní asistence ve sporech</a:t>
            </a:r>
          </a:p>
          <a:p>
            <a:pPr lvl="1"/>
            <a:r>
              <a:rPr lang="cs-CZ" dirty="0" smtClean="0"/>
              <a:t>Příprava dvou pozmě</a:t>
            </a:r>
            <a:r>
              <a:rPr lang="cs-CZ" dirty="0" smtClean="0"/>
              <a:t>ňovacích návrhů k novele atomového zákona (zakotvení účasti obcí v řízení)</a:t>
            </a:r>
          </a:p>
          <a:p>
            <a:pPr lvl="1"/>
            <a:r>
              <a:rPr lang="cs-CZ" dirty="0" smtClean="0"/>
              <a:t>Pracovní skupina pro dialog (návrh zákona podle nějž je nesouhlas obce překonatelný pouze rozhodnutím Senátu PČR)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Fáze povolování úložiště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Geologický průzkum (2016)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Chráněné území pro zvláštní zásah do zemské kůry (2018?)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EIA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Povolení Státního úřadu pro jadernou bezpečnost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Povolení hornické činnosti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Územní rozhodnutí a stavební povolení na povrchové stavby (2050?)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7469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Geologický průzkum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Relevantní zákony:</a:t>
            </a:r>
            <a:endParaRPr lang="en-US" dirty="0"/>
          </a:p>
          <a:p>
            <a:pPr lvl="1"/>
            <a:r>
              <a:rPr lang="cs-CZ" dirty="0" err="1"/>
              <a:t>z.č</a:t>
            </a:r>
            <a:r>
              <a:rPr lang="cs-CZ" dirty="0"/>
              <a:t>. 61/1988 Sb., o hornické činnosti</a:t>
            </a:r>
            <a:endParaRPr lang="en-US" dirty="0"/>
          </a:p>
          <a:p>
            <a:pPr lvl="1"/>
            <a:r>
              <a:rPr lang="cs-CZ" dirty="0" err="1"/>
              <a:t>z.č</a:t>
            </a:r>
            <a:r>
              <a:rPr lang="cs-CZ" dirty="0"/>
              <a:t>. 62/1988 Sb., o geologických pracích</a:t>
            </a:r>
            <a:endParaRPr lang="en-US" dirty="0"/>
          </a:p>
          <a:p>
            <a:pPr lvl="1"/>
            <a:r>
              <a:rPr lang="cs-CZ" dirty="0" err="1"/>
              <a:t>z.č</a:t>
            </a:r>
            <a:r>
              <a:rPr lang="cs-CZ" dirty="0"/>
              <a:t>. 44/1988 Sb., horní zákon</a:t>
            </a:r>
            <a:endParaRPr lang="en-US" dirty="0"/>
          </a:p>
          <a:p>
            <a:pPr lvl="1"/>
            <a:r>
              <a:rPr lang="cs-CZ" dirty="0" err="1"/>
              <a:t>z.č</a:t>
            </a:r>
            <a:r>
              <a:rPr lang="cs-CZ" dirty="0"/>
              <a:t>. 18/1997 Sb., atomový zákon</a:t>
            </a:r>
            <a:endParaRPr lang="en-US" dirty="0"/>
          </a:p>
          <a:p>
            <a:pPr lvl="1"/>
            <a:r>
              <a:rPr lang="cs-CZ" dirty="0" err="1"/>
              <a:t>vyhl</a:t>
            </a:r>
            <a:r>
              <a:rPr lang="cs-CZ" dirty="0"/>
              <a:t>. č. 369/2004 Sb., o projektování, provádění a vyhodnocování </a:t>
            </a:r>
            <a:r>
              <a:rPr lang="cs-CZ" dirty="0" err="1"/>
              <a:t>geol</a:t>
            </a:r>
            <a:r>
              <a:rPr lang="cs-CZ" dirty="0"/>
              <a:t>. prací</a:t>
            </a:r>
            <a:endParaRPr lang="en-US" dirty="0"/>
          </a:p>
          <a:p>
            <a:pPr lvl="1"/>
            <a:r>
              <a:rPr lang="cs-CZ" dirty="0" err="1"/>
              <a:t>vyhl</a:t>
            </a:r>
            <a:r>
              <a:rPr lang="cs-CZ" dirty="0"/>
              <a:t>. č. 104/1988 Sb., o racionálním využívání výhradních ložisek, o povolování a ohlašování hornické činnosti</a:t>
            </a:r>
            <a:endParaRPr lang="en-US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598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Fáze přípravy geologických průzkumů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a/ Stanovení průzkumného </a:t>
            </a:r>
            <a:r>
              <a:rPr lang="cs-CZ" dirty="0" smtClean="0"/>
              <a:t>území</a:t>
            </a:r>
            <a:endParaRPr lang="en-US" dirty="0"/>
          </a:p>
          <a:p>
            <a:pPr lvl="1"/>
            <a:r>
              <a:rPr lang="cs-CZ" dirty="0" smtClean="0"/>
              <a:t>vymezení </a:t>
            </a:r>
            <a:r>
              <a:rPr lang="cs-CZ" dirty="0"/>
              <a:t>území, na němž budou práce prováděny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b/ Projekt geologických prací a jeho </a:t>
            </a:r>
            <a:r>
              <a:rPr lang="cs-CZ" dirty="0" smtClean="0"/>
              <a:t>schválení</a:t>
            </a:r>
            <a:endParaRPr lang="en-US" dirty="0" smtClean="0"/>
          </a:p>
          <a:p>
            <a:pPr lvl="1"/>
            <a:r>
              <a:rPr lang="cs-CZ" dirty="0" smtClean="0"/>
              <a:t>stanovení technologie provádění průzkumů</a:t>
            </a:r>
            <a:endParaRPr lang="en-US" dirty="0" smtClean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c/ (Teoreticky) povolení hornické </a:t>
            </a:r>
            <a:r>
              <a:rPr lang="cs-CZ" dirty="0" smtClean="0"/>
              <a:t>činnosti</a:t>
            </a:r>
            <a:endParaRPr lang="en-US" dirty="0"/>
          </a:p>
          <a:p>
            <a:pPr lvl="1"/>
            <a:r>
              <a:rPr lang="cs-CZ" dirty="0" smtClean="0"/>
              <a:t>povolení </a:t>
            </a:r>
            <a:r>
              <a:rPr lang="cs-CZ" dirty="0"/>
              <a:t>některých významných prací s velkých zásahem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d/ Vstupy na cizí nemovitosti a jejich </a:t>
            </a:r>
            <a:r>
              <a:rPr lang="cs-CZ" dirty="0" smtClean="0"/>
              <a:t>využívání</a:t>
            </a:r>
          </a:p>
          <a:p>
            <a:pPr lvl="1"/>
            <a:r>
              <a:rPr lang="cs-CZ" dirty="0" smtClean="0"/>
              <a:t>Povolení, náhrady vlastníkům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Otázka poplatků obcím v souvislosti s</a:t>
            </a:r>
            <a:r>
              <a:rPr lang="cs-CZ" dirty="0"/>
              <a:t> geologickým průzkumem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891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Rozhodnutí o stanovení průzkumného území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b="1" dirty="0"/>
              <a:t>správní řízení, vedené Ministerstvem životního </a:t>
            </a:r>
            <a:r>
              <a:rPr lang="cs-CZ" b="1" dirty="0" smtClean="0"/>
              <a:t>prostředí </a:t>
            </a:r>
            <a:r>
              <a:rPr lang="cs-CZ" dirty="0" smtClean="0"/>
              <a:t>(lokalita Kraví hora – nepravomocné rozhodnutí již vydáno, ostatní lokality – řízení zahájeno na počátku října) </a:t>
            </a:r>
            <a:endParaRPr lang="en-US" sz="2800" dirty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výsledkem </a:t>
            </a:r>
            <a:r>
              <a:rPr lang="cs-CZ" dirty="0"/>
              <a:t>je </a:t>
            </a:r>
            <a:r>
              <a:rPr lang="cs-CZ" b="1" dirty="0"/>
              <a:t>správní rozhodnutí </a:t>
            </a:r>
            <a:r>
              <a:rPr lang="cs-CZ" dirty="0"/>
              <a:t>(odvolání, právní moc, soudní žaloba)</a:t>
            </a:r>
            <a:endParaRPr lang="en-US" sz="2800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sz="2800" dirty="0"/>
          </a:p>
          <a:p>
            <a:pPr lvl="0"/>
            <a:r>
              <a:rPr lang="cs-CZ" dirty="0"/>
              <a:t>žádost o stanovení průzkumných území může podat pouze osoba, která je držitelem oprávnění k hornické činnosti  (SURAO jako zadavatel, DIAMO/GEAM jako organizace s oprávněním)</a:t>
            </a:r>
            <a:endParaRPr lang="en-US" sz="2800" dirty="0"/>
          </a:p>
          <a:p>
            <a:pPr marL="0" indent="0">
              <a:buNone/>
            </a:pPr>
            <a:r>
              <a:rPr lang="cs-CZ" dirty="0"/>
              <a:t> </a:t>
            </a:r>
            <a:endParaRPr lang="en-US" sz="2800" dirty="0"/>
          </a:p>
          <a:p>
            <a:pPr lvl="0"/>
            <a:r>
              <a:rPr lang="cs-CZ" dirty="0"/>
              <a:t>účastníci řízení:</a:t>
            </a:r>
            <a:endParaRPr lang="en-US" sz="2800" dirty="0"/>
          </a:p>
          <a:p>
            <a:pPr lvl="1"/>
            <a:r>
              <a:rPr lang="cs-CZ" dirty="0"/>
              <a:t>žadatel</a:t>
            </a:r>
            <a:endParaRPr lang="en-US" sz="2400" dirty="0"/>
          </a:p>
          <a:p>
            <a:pPr lvl="1"/>
            <a:r>
              <a:rPr lang="cs-CZ" dirty="0"/>
              <a:t>obec, na jejímž území má být průzkumné území stanoveno</a:t>
            </a:r>
            <a:endParaRPr lang="en-US" sz="2400" dirty="0"/>
          </a:p>
          <a:p>
            <a:pPr lvl="1"/>
            <a:r>
              <a:rPr lang="cs-CZ" dirty="0"/>
              <a:t>další osoby (občanské sdružení)</a:t>
            </a:r>
            <a:endParaRPr lang="en-US" sz="2400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15067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Rozhodnutí o stanovení průzkumného území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Náležitosti návrhu mimo jiné:</a:t>
            </a:r>
          </a:p>
          <a:p>
            <a:pPr lvl="2"/>
            <a:r>
              <a:rPr lang="cs-CZ" dirty="0" smtClean="0"/>
              <a:t>Zákres hranic jiných chráněných území, nebo ochranných pásem, která zasahují do průzkumného území</a:t>
            </a:r>
          </a:p>
          <a:p>
            <a:pPr lvl="2"/>
            <a:r>
              <a:rPr lang="cs-CZ" dirty="0" smtClean="0"/>
              <a:t>Etapa prací, cíl, rozsah a způsob provádění, doba na kterou se o povolení žádá</a:t>
            </a:r>
          </a:p>
          <a:p>
            <a:pPr lvl="2"/>
            <a:r>
              <a:rPr lang="cs-CZ" dirty="0" smtClean="0"/>
              <a:t>Zákres do mapy, rozdělení plošného rozsahu do území obcí, údaje o žadateli</a:t>
            </a:r>
          </a:p>
          <a:p>
            <a:pPr marL="914400" lvl="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650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Rozhodnutí o stanovení průzkumného území </a:t>
            </a:r>
            <a:r>
              <a:rPr lang="cs-CZ" dirty="0" smtClean="0"/>
              <a:t>III.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zamítnutí žádosti Ministerstvem</a:t>
            </a:r>
            <a:r>
              <a:rPr lang="cs-CZ" dirty="0" smtClean="0"/>
              <a:t>:</a:t>
            </a:r>
          </a:p>
          <a:p>
            <a:pPr lvl="2"/>
            <a:r>
              <a:rPr lang="cs-CZ" i="1" dirty="0"/>
              <a:t>Ministerstvo žádost o stanovení průzkumného území dále zamítne zejména v případě, že průzkum je </a:t>
            </a:r>
            <a:r>
              <a:rPr lang="cs-CZ" b="1" i="1" dirty="0"/>
              <a:t>v rozporu se státní surovinovou politikou</a:t>
            </a:r>
            <a:r>
              <a:rPr lang="cs-CZ" i="1" dirty="0"/>
              <a:t>, </a:t>
            </a:r>
            <a:r>
              <a:rPr lang="cs-CZ" b="1" i="1" dirty="0"/>
              <a:t>státní politikou životního prostředí</a:t>
            </a:r>
            <a:r>
              <a:rPr lang="cs-CZ" i="1" dirty="0"/>
              <a:t>, zájmy obrany státu, zahraničními závazky státu nebo </a:t>
            </a:r>
            <a:r>
              <a:rPr lang="cs-CZ" b="1" i="1" dirty="0"/>
              <a:t>pokud další veřejný zájem převýší zájem na dalším průzkumu</a:t>
            </a:r>
            <a:r>
              <a:rPr lang="cs-CZ" i="1" dirty="0"/>
              <a:t> a následném využití výhradního ložiska.</a:t>
            </a:r>
          </a:p>
          <a:p>
            <a:pPr lvl="0"/>
            <a:endParaRPr lang="cs-CZ" dirty="0" smtClean="0"/>
          </a:p>
          <a:p>
            <a:pPr lvl="0"/>
            <a:r>
              <a:rPr lang="cs-CZ" sz="2800" dirty="0" smtClean="0"/>
              <a:t>Veřejný zájem vs. </a:t>
            </a:r>
            <a:r>
              <a:rPr lang="cs-CZ" sz="2800" dirty="0"/>
              <a:t>v</a:t>
            </a:r>
            <a:r>
              <a:rPr lang="cs-CZ" sz="2800" dirty="0" smtClean="0"/>
              <a:t>ýsledky místního referenda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209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1">
      <a:dk1>
        <a:sysClr val="windowText" lastClr="000000"/>
      </a:dk1>
      <a:lt1>
        <a:sysClr val="window" lastClr="FFFFFF"/>
      </a:lt1>
      <a:dk2>
        <a:srgbClr val="1F497D"/>
      </a:dk2>
      <a:lt2>
        <a:srgbClr val="C3D69B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460</Words>
  <Application>Microsoft Macintosh PowerPoint</Application>
  <PresentationFormat>On-screen Show (4:3)</PresentationFormat>
  <Paragraphs>107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Motiv sady Office</vt:lpstr>
      <vt:lpstr>Vlastní návrh</vt:lpstr>
      <vt:lpstr>PowerPoint Presentation</vt:lpstr>
      <vt:lpstr>Jak ovlivnit povolování úložiště  z pozice dotčených obcí a sdružení</vt:lpstr>
      <vt:lpstr>Ekologický právní servis + Advokátní kancelář Šikola  a partneři</vt:lpstr>
      <vt:lpstr>Fáze povolování úložiště</vt:lpstr>
      <vt:lpstr>Geologický průzkum</vt:lpstr>
      <vt:lpstr>Fáze přípravy geologických průzkumů</vt:lpstr>
      <vt:lpstr>Rozhodnutí o stanovení průzkumného území I.</vt:lpstr>
      <vt:lpstr>Rozhodnutí o stanovení průzkumného území II.</vt:lpstr>
      <vt:lpstr>Rozhodnutí o stanovení průzkumného území III.</vt:lpstr>
      <vt:lpstr>Projekt geologických prací</vt:lpstr>
      <vt:lpstr>Povolení hornické činnosti</vt:lpstr>
      <vt:lpstr>Vstupy na cizí nemovitosti</vt:lpstr>
      <vt:lpstr>Poplatky obcím za geologický průzkum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hanciska</dc:creator>
  <cp:lastModifiedBy>Pavel  Doucha</cp:lastModifiedBy>
  <cp:revision>38</cp:revision>
  <dcterms:created xsi:type="dcterms:W3CDTF">2011-11-06T22:08:51Z</dcterms:created>
  <dcterms:modified xsi:type="dcterms:W3CDTF">2013-10-09T16:25:03Z</dcterms:modified>
</cp:coreProperties>
</file>